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1" r:id="rId13"/>
    <p:sldId id="263" r:id="rId14"/>
    <p:sldId id="278" r:id="rId15"/>
    <p:sldId id="264" r:id="rId16"/>
    <p:sldId id="277" r:id="rId17"/>
    <p:sldId id="267" r:id="rId18"/>
    <p:sldId id="268" r:id="rId19"/>
    <p:sldId id="261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0B7"/>
    <a:srgbClr val="F68729"/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EAC2D-B3EF-4ECA-8639-BD3E418CBF8E}" v="7" dt="2025-12-15T15:15:2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issa DELISEE" userId="38f5ac70-1bd5-4062-a2a4-b9c2c1e879c0" providerId="ADAL" clId="{78F24E04-B0E7-4F08-9667-3F0BD2B5B4A2}"/>
    <pc:docChg chg="undo custSel addSld delSld modSld">
      <pc:chgData name="Mélissa DELISEE" userId="38f5ac70-1bd5-4062-a2a4-b9c2c1e879c0" providerId="ADAL" clId="{78F24E04-B0E7-4F08-9667-3F0BD2B5B4A2}" dt="2025-12-15T15:15:28.869" v="478" actId="47"/>
      <pc:docMkLst>
        <pc:docMk/>
      </pc:docMkLst>
      <pc:sldChg chg="addSp modSp mod">
        <pc:chgData name="Mélissa DELISEE" userId="38f5ac70-1bd5-4062-a2a4-b9c2c1e879c0" providerId="ADAL" clId="{78F24E04-B0E7-4F08-9667-3F0BD2B5B4A2}" dt="2025-12-15T15:15:26.954" v="477"/>
        <pc:sldMkLst>
          <pc:docMk/>
          <pc:sldMk cId="1235918035" sldId="261"/>
        </pc:sldMkLst>
        <pc:spChg chg="mod">
          <ac:chgData name="Mélissa DELISEE" userId="38f5ac70-1bd5-4062-a2a4-b9c2c1e879c0" providerId="ADAL" clId="{78F24E04-B0E7-4F08-9667-3F0BD2B5B4A2}" dt="2025-12-15T14:47:23.429" v="0" actId="20577"/>
          <ac:spMkLst>
            <pc:docMk/>
            <pc:sldMk cId="1235918035" sldId="261"/>
            <ac:spMk id="5" creationId="{C5AF9639-E52D-1F2D-058B-FC9C981D7BFF}"/>
          </ac:spMkLst>
        </pc:spChg>
        <pc:picChg chg="add mod">
          <ac:chgData name="Mélissa DELISEE" userId="38f5ac70-1bd5-4062-a2a4-b9c2c1e879c0" providerId="ADAL" clId="{78F24E04-B0E7-4F08-9667-3F0BD2B5B4A2}" dt="2025-12-15T15:15:18.143" v="476"/>
          <ac:picMkLst>
            <pc:docMk/>
            <pc:sldMk cId="1235918035" sldId="261"/>
            <ac:picMk id="2" creationId="{6E3919C0-E77A-2B5E-5BFE-75CB676065B0}"/>
          </ac:picMkLst>
        </pc:picChg>
        <pc:picChg chg="add mod">
          <ac:chgData name="Mélissa DELISEE" userId="38f5ac70-1bd5-4062-a2a4-b9c2c1e879c0" providerId="ADAL" clId="{78F24E04-B0E7-4F08-9667-3F0BD2B5B4A2}" dt="2025-12-15T15:15:26.954" v="477"/>
          <ac:picMkLst>
            <pc:docMk/>
            <pc:sldMk cId="1235918035" sldId="261"/>
            <ac:picMk id="3" creationId="{9565D277-7176-C45A-ECE6-B11C0C804A2E}"/>
          </ac:picMkLst>
        </pc:picChg>
      </pc:sldChg>
      <pc:sldChg chg="modSp mod">
        <pc:chgData name="Mélissa DELISEE" userId="38f5ac70-1bd5-4062-a2a4-b9c2c1e879c0" providerId="ADAL" clId="{78F24E04-B0E7-4F08-9667-3F0BD2B5B4A2}" dt="2025-12-15T15:04:02.200" v="348" actId="2711"/>
        <pc:sldMkLst>
          <pc:docMk/>
          <pc:sldMk cId="1573832398" sldId="264"/>
        </pc:sldMkLst>
        <pc:spChg chg="mod">
          <ac:chgData name="Mélissa DELISEE" userId="38f5ac70-1bd5-4062-a2a4-b9c2c1e879c0" providerId="ADAL" clId="{78F24E04-B0E7-4F08-9667-3F0BD2B5B4A2}" dt="2025-12-15T15:04:02.200" v="348" actId="2711"/>
          <ac:spMkLst>
            <pc:docMk/>
            <pc:sldMk cId="1573832398" sldId="264"/>
            <ac:spMk id="3" creationId="{1130CC52-780E-27FA-E165-F0C109984703}"/>
          </ac:spMkLst>
        </pc:spChg>
      </pc:sldChg>
      <pc:sldChg chg="modSp mod">
        <pc:chgData name="Mélissa DELISEE" userId="38f5ac70-1bd5-4062-a2a4-b9c2c1e879c0" providerId="ADAL" clId="{78F24E04-B0E7-4F08-9667-3F0BD2B5B4A2}" dt="2025-12-15T15:04:23.553" v="357" actId="2711"/>
        <pc:sldMkLst>
          <pc:docMk/>
          <pc:sldMk cId="716808595" sldId="267"/>
        </pc:sldMkLst>
        <pc:spChg chg="mod">
          <ac:chgData name="Mélissa DELISEE" userId="38f5ac70-1bd5-4062-a2a4-b9c2c1e879c0" providerId="ADAL" clId="{78F24E04-B0E7-4F08-9667-3F0BD2B5B4A2}" dt="2025-12-15T15:04:23.553" v="357" actId="2711"/>
          <ac:spMkLst>
            <pc:docMk/>
            <pc:sldMk cId="716808595" sldId="267"/>
            <ac:spMk id="3" creationId="{1303505B-0DFD-E831-755C-4D894F4C3BD2}"/>
          </ac:spMkLst>
        </pc:spChg>
      </pc:sldChg>
      <pc:sldChg chg="modSp mod">
        <pc:chgData name="Mélissa DELISEE" userId="38f5ac70-1bd5-4062-a2a4-b9c2c1e879c0" providerId="ADAL" clId="{78F24E04-B0E7-4F08-9667-3F0BD2B5B4A2}" dt="2025-12-15T15:05:38.904" v="386" actId="20577"/>
        <pc:sldMkLst>
          <pc:docMk/>
          <pc:sldMk cId="2696050024" sldId="270"/>
        </pc:sldMkLst>
        <pc:spChg chg="mod">
          <ac:chgData name="Mélissa DELISEE" userId="38f5ac70-1bd5-4062-a2a4-b9c2c1e879c0" providerId="ADAL" clId="{78F24E04-B0E7-4F08-9667-3F0BD2B5B4A2}" dt="2025-12-15T15:05:38.904" v="386" actId="20577"/>
          <ac:spMkLst>
            <pc:docMk/>
            <pc:sldMk cId="2696050024" sldId="270"/>
            <ac:spMk id="3" creationId="{29EF5380-D52B-45F3-9447-520DA10A53EB}"/>
          </ac:spMkLst>
        </pc:spChg>
      </pc:sldChg>
      <pc:sldChg chg="addSp modSp mod">
        <pc:chgData name="Mélissa DELISEE" userId="38f5ac70-1bd5-4062-a2a4-b9c2c1e879c0" providerId="ADAL" clId="{78F24E04-B0E7-4F08-9667-3F0BD2B5B4A2}" dt="2025-12-15T15:13:41.080" v="424" actId="20577"/>
        <pc:sldMkLst>
          <pc:docMk/>
          <pc:sldMk cId="1373914211" sldId="273"/>
        </pc:sldMkLst>
        <pc:spChg chg="mod">
          <ac:chgData name="Mélissa DELISEE" userId="38f5ac70-1bd5-4062-a2a4-b9c2c1e879c0" providerId="ADAL" clId="{78F24E04-B0E7-4F08-9667-3F0BD2B5B4A2}" dt="2025-12-15T15:12:57.923" v="407" actId="1076"/>
          <ac:spMkLst>
            <pc:docMk/>
            <pc:sldMk cId="1373914211" sldId="273"/>
            <ac:spMk id="4" creationId="{CA605464-2609-D2B8-C410-02194EDA1605}"/>
          </ac:spMkLst>
        </pc:spChg>
        <pc:spChg chg="mod">
          <ac:chgData name="Mélissa DELISEE" userId="38f5ac70-1bd5-4062-a2a4-b9c2c1e879c0" providerId="ADAL" clId="{78F24E04-B0E7-4F08-9667-3F0BD2B5B4A2}" dt="2025-12-15T15:12:54.528" v="406" actId="1076"/>
          <ac:spMkLst>
            <pc:docMk/>
            <pc:sldMk cId="1373914211" sldId="273"/>
            <ac:spMk id="7" creationId="{ACCE2FDC-CC6E-22BC-D439-8FCB76530F06}"/>
          </ac:spMkLst>
        </pc:spChg>
        <pc:spChg chg="add mod">
          <ac:chgData name="Mélissa DELISEE" userId="38f5ac70-1bd5-4062-a2a4-b9c2c1e879c0" providerId="ADAL" clId="{78F24E04-B0E7-4F08-9667-3F0BD2B5B4A2}" dt="2025-12-15T15:13:08.647" v="415" actId="20577"/>
          <ac:spMkLst>
            <pc:docMk/>
            <pc:sldMk cId="1373914211" sldId="273"/>
            <ac:spMk id="12" creationId="{1B754C86-55FB-C9D2-E817-4B020AC5145F}"/>
          </ac:spMkLst>
        </pc:spChg>
        <pc:spChg chg="add mod">
          <ac:chgData name="Mélissa DELISEE" userId="38f5ac70-1bd5-4062-a2a4-b9c2c1e879c0" providerId="ADAL" clId="{78F24E04-B0E7-4F08-9667-3F0BD2B5B4A2}" dt="2025-12-15T15:13:41.080" v="424" actId="20577"/>
          <ac:spMkLst>
            <pc:docMk/>
            <pc:sldMk cId="1373914211" sldId="273"/>
            <ac:spMk id="13" creationId="{D8809303-EF01-673B-3A4F-9CC9323B4FFA}"/>
          </ac:spMkLst>
        </pc:spChg>
      </pc:sldChg>
      <pc:sldChg chg="modSp mod">
        <pc:chgData name="Mélissa DELISEE" userId="38f5ac70-1bd5-4062-a2a4-b9c2c1e879c0" providerId="ADAL" clId="{78F24E04-B0E7-4F08-9667-3F0BD2B5B4A2}" dt="2025-12-15T15:04:16.451" v="356" actId="1076"/>
        <pc:sldMkLst>
          <pc:docMk/>
          <pc:sldMk cId="3358176254" sldId="277"/>
        </pc:sldMkLst>
        <pc:spChg chg="mod">
          <ac:chgData name="Mélissa DELISEE" userId="38f5ac70-1bd5-4062-a2a4-b9c2c1e879c0" providerId="ADAL" clId="{78F24E04-B0E7-4F08-9667-3F0BD2B5B4A2}" dt="2025-12-15T15:04:16.451" v="356" actId="1076"/>
          <ac:spMkLst>
            <pc:docMk/>
            <pc:sldMk cId="3358176254" sldId="277"/>
            <ac:spMk id="3" creationId="{4BC63C60-EB41-6389-5482-376BD551102D}"/>
          </ac:spMkLst>
        </pc:spChg>
      </pc:sldChg>
      <pc:sldChg chg="addSp delSp modSp new mod">
        <pc:chgData name="Mélissa DELISEE" userId="38f5ac70-1bd5-4062-a2a4-b9c2c1e879c0" providerId="ADAL" clId="{78F24E04-B0E7-4F08-9667-3F0BD2B5B4A2}" dt="2025-12-15T15:03:31.252" v="347" actId="20577"/>
        <pc:sldMkLst>
          <pc:docMk/>
          <pc:sldMk cId="764495535" sldId="278"/>
        </pc:sldMkLst>
        <pc:spChg chg="del">
          <ac:chgData name="Mélissa DELISEE" userId="38f5ac70-1bd5-4062-a2a4-b9c2c1e879c0" providerId="ADAL" clId="{78F24E04-B0E7-4F08-9667-3F0BD2B5B4A2}" dt="2025-12-15T14:52:04.680" v="37" actId="478"/>
          <ac:spMkLst>
            <pc:docMk/>
            <pc:sldMk cId="764495535" sldId="278"/>
            <ac:spMk id="2" creationId="{9FC4A86E-A78C-3EAF-EC43-EE77633C604D}"/>
          </ac:spMkLst>
        </pc:spChg>
        <pc:spChg chg="mod">
          <ac:chgData name="Mélissa DELISEE" userId="38f5ac70-1bd5-4062-a2a4-b9c2c1e879c0" providerId="ADAL" clId="{78F24E04-B0E7-4F08-9667-3F0BD2B5B4A2}" dt="2025-12-15T14:52:00.692" v="36" actId="20577"/>
          <ac:spMkLst>
            <pc:docMk/>
            <pc:sldMk cId="764495535" sldId="278"/>
            <ac:spMk id="3" creationId="{7E3E8418-A498-2BCF-B7E7-914E9DE1EA87}"/>
          </ac:spMkLst>
        </pc:spChg>
        <pc:spChg chg="add mod">
          <ac:chgData name="Mélissa DELISEE" userId="38f5ac70-1bd5-4062-a2a4-b9c2c1e879c0" providerId="ADAL" clId="{78F24E04-B0E7-4F08-9667-3F0BD2B5B4A2}" dt="2025-12-15T15:03:31.252" v="347" actId="20577"/>
          <ac:spMkLst>
            <pc:docMk/>
            <pc:sldMk cId="764495535" sldId="278"/>
            <ac:spMk id="5" creationId="{FD2A445E-5E53-DA79-2D12-AD9C68F2125D}"/>
          </ac:spMkLst>
        </pc:spChg>
      </pc:sldChg>
      <pc:sldChg chg="delSp modSp new del mod">
        <pc:chgData name="Mélissa DELISEE" userId="38f5ac70-1bd5-4062-a2a4-b9c2c1e879c0" providerId="ADAL" clId="{78F24E04-B0E7-4F08-9667-3F0BD2B5B4A2}" dt="2025-12-15T15:15:28.869" v="478" actId="47"/>
        <pc:sldMkLst>
          <pc:docMk/>
          <pc:sldMk cId="3134789158" sldId="279"/>
        </pc:sldMkLst>
        <pc:spChg chg="del">
          <ac:chgData name="Mélissa DELISEE" userId="38f5ac70-1bd5-4062-a2a4-b9c2c1e879c0" providerId="ADAL" clId="{78F24E04-B0E7-4F08-9667-3F0BD2B5B4A2}" dt="2025-12-15T15:14:00.753" v="426" actId="478"/>
          <ac:spMkLst>
            <pc:docMk/>
            <pc:sldMk cId="3134789158" sldId="279"/>
            <ac:spMk id="2" creationId="{5AA10AFA-9E38-0AE3-7E7F-A8CFB34CFC6F}"/>
          </ac:spMkLst>
        </pc:spChg>
        <pc:spChg chg="mod">
          <ac:chgData name="Mélissa DELISEE" userId="38f5ac70-1bd5-4062-a2a4-b9c2c1e879c0" providerId="ADAL" clId="{78F24E04-B0E7-4F08-9667-3F0BD2B5B4A2}" dt="2025-12-15T15:14:38.572" v="475" actId="255"/>
          <ac:spMkLst>
            <pc:docMk/>
            <pc:sldMk cId="3134789158" sldId="279"/>
            <ac:spMk id="3" creationId="{09C6A929-1E6E-EC65-B868-E231D00834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iege+social+entreprendre+conseil&amp;rlz=1C1VDKB_frFR1081FR1081&amp;oq=siege+social+entreprendre+conseil&amp;gs_lcrp=EgZjaHJvbWUyBggAEEUYOTIHCAEQIRigAdIBCDM4OTNqMGo3qAIIsAIB8QX18e68Nt-WK_EF9fHuvDbflis&amp;sourceid=chrome&amp;ie=UTF-8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7AAA5-1158-0B9C-5C83-5DB775633C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25011"/>
            <a:ext cx="9144000" cy="1214819"/>
          </a:xfrm>
        </p:spPr>
        <p:txBody>
          <a:bodyPr anchor="b"/>
          <a:lstStyle>
            <a:lvl1pPr algn="ctr">
              <a:defRPr sz="6000">
                <a:solidFill>
                  <a:srgbClr val="3127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/>
              <a:t>Titre du Powerpoint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FDC15B-712A-B276-D293-AF9917AFDA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39830"/>
            <a:ext cx="9144000" cy="98367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687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du Powerpoint</a:t>
            </a:r>
          </a:p>
        </p:txBody>
      </p:sp>
    </p:spTree>
    <p:extLst>
      <p:ext uri="{BB962C8B-B14F-4D97-AF65-F5344CB8AC3E}">
        <p14:creationId xmlns:p14="http://schemas.microsoft.com/office/powerpoint/2010/main" val="21200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C20D9-7051-3843-BD52-DF81442B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225"/>
            <a:ext cx="10515600" cy="5170106"/>
          </a:xfrm>
        </p:spPr>
        <p:txBody>
          <a:bodyPr>
            <a:normAutofit/>
          </a:bodyPr>
          <a:lstStyle>
            <a:lvl1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3FB1B-B5C8-A8D3-3257-5B0D3DE6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" y="6356350"/>
            <a:ext cx="2743200" cy="365125"/>
          </a:xfrm>
        </p:spPr>
        <p:txBody>
          <a:bodyPr/>
          <a:lstStyle>
            <a:lvl1pPr algn="l">
              <a:defRPr sz="1400" b="1">
                <a:solidFill>
                  <a:srgbClr val="0F70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94F2EF7-F6B6-4F0A-B447-36313B464C7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8B9E6-41DF-9DAC-7A96-87F4C10419E8}"/>
              </a:ext>
            </a:extLst>
          </p:cNvPr>
          <p:cNvSpPr/>
          <p:nvPr userDrawn="1"/>
        </p:nvSpPr>
        <p:spPr>
          <a:xfrm>
            <a:off x="0" y="365124"/>
            <a:ext cx="6794500" cy="558419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3E7864CE-5CE8-3CD4-549A-4489600A169A}"/>
              </a:ext>
            </a:extLst>
          </p:cNvPr>
          <p:cNvSpPr/>
          <p:nvPr userDrawn="1"/>
        </p:nvSpPr>
        <p:spPr>
          <a:xfrm rot="10800000" flipH="1">
            <a:off x="6794500" y="365124"/>
            <a:ext cx="314960" cy="562992"/>
          </a:xfrm>
          <a:prstGeom prst="rtTriangle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655036-6D3D-BBE9-9B3A-AC42B8E53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434657"/>
            <a:ext cx="6474460" cy="472440"/>
          </a:xfrm>
        </p:spPr>
        <p:txBody>
          <a:bodyPr>
            <a:noAutofit/>
          </a:bodyPr>
          <a:lstStyle>
            <a:lvl1pPr>
              <a:defRPr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5609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3FB1B-B5C8-A8D3-3257-5B0D3DE6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" y="6356350"/>
            <a:ext cx="2743200" cy="365125"/>
          </a:xfrm>
        </p:spPr>
        <p:txBody>
          <a:bodyPr/>
          <a:lstStyle>
            <a:lvl1pPr algn="l">
              <a:defRPr sz="1400" b="1">
                <a:solidFill>
                  <a:srgbClr val="0F70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94F2EF7-F6B6-4F0A-B447-36313B464C7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8B9E6-41DF-9DAC-7A96-87F4C10419E8}"/>
              </a:ext>
            </a:extLst>
          </p:cNvPr>
          <p:cNvSpPr/>
          <p:nvPr userDrawn="1"/>
        </p:nvSpPr>
        <p:spPr>
          <a:xfrm>
            <a:off x="0" y="365124"/>
            <a:ext cx="6794500" cy="558419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3E7864CE-5CE8-3CD4-549A-4489600A169A}"/>
              </a:ext>
            </a:extLst>
          </p:cNvPr>
          <p:cNvSpPr/>
          <p:nvPr userDrawn="1"/>
        </p:nvSpPr>
        <p:spPr>
          <a:xfrm rot="10800000" flipH="1">
            <a:off x="6794500" y="365124"/>
            <a:ext cx="314960" cy="562992"/>
          </a:xfrm>
          <a:prstGeom prst="rtTriangle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655036-6D3D-BBE9-9B3A-AC42B8E53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434657"/>
            <a:ext cx="6474460" cy="472440"/>
          </a:xfrm>
        </p:spPr>
        <p:txBody>
          <a:bodyPr>
            <a:noAutofit/>
          </a:bodyPr>
          <a:lstStyle>
            <a:lvl1pPr>
              <a:defRPr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4" name="Organigramme : Données 3">
            <a:extLst>
              <a:ext uri="{FF2B5EF4-FFF2-40B4-BE49-F238E27FC236}">
                <a16:creationId xmlns:a16="http://schemas.microsoft.com/office/drawing/2014/main" id="{EC134D8E-3497-5247-6787-63842DD09C9A}"/>
              </a:ext>
            </a:extLst>
          </p:cNvPr>
          <p:cNvSpPr/>
          <p:nvPr userDrawn="1"/>
        </p:nvSpPr>
        <p:spPr>
          <a:xfrm>
            <a:off x="854193" y="1224571"/>
            <a:ext cx="6498945" cy="49909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2 w 10012"/>
              <a:gd name="connsiteY0" fmla="*/ 10000 h 10000"/>
              <a:gd name="connsiteX1" fmla="*/ 0 w 10012"/>
              <a:gd name="connsiteY1" fmla="*/ 9 h 10000"/>
              <a:gd name="connsiteX2" fmla="*/ 10012 w 10012"/>
              <a:gd name="connsiteY2" fmla="*/ 0 h 10000"/>
              <a:gd name="connsiteX3" fmla="*/ 8012 w 10012"/>
              <a:gd name="connsiteY3" fmla="*/ 10000 h 10000"/>
              <a:gd name="connsiteX4" fmla="*/ 12 w 10012"/>
              <a:gd name="connsiteY4" fmla="*/ 10000 h 10000"/>
              <a:gd name="connsiteX0" fmla="*/ 1 w 10001"/>
              <a:gd name="connsiteY0" fmla="*/ 10000 h 10000"/>
              <a:gd name="connsiteX1" fmla="*/ 93 w 10001"/>
              <a:gd name="connsiteY1" fmla="*/ 44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93 w 10001"/>
              <a:gd name="connsiteY1" fmla="*/ 44 h 10000"/>
              <a:gd name="connsiteX2" fmla="*/ 10001 w 10001"/>
              <a:gd name="connsiteY2" fmla="*/ 0 h 10000"/>
              <a:gd name="connsiteX3" fmla="*/ 8529 w 10001"/>
              <a:gd name="connsiteY3" fmla="*/ 9956 h 10000"/>
              <a:gd name="connsiteX4" fmla="*/ 1 w 10001"/>
              <a:gd name="connsiteY4" fmla="*/ 10000 h 10000"/>
              <a:gd name="connsiteX0" fmla="*/ 3 w 10003"/>
              <a:gd name="connsiteY0" fmla="*/ 10044 h 10044"/>
              <a:gd name="connsiteX1" fmla="*/ 0 w 10003"/>
              <a:gd name="connsiteY1" fmla="*/ 0 h 10044"/>
              <a:gd name="connsiteX2" fmla="*/ 10003 w 10003"/>
              <a:gd name="connsiteY2" fmla="*/ 44 h 10044"/>
              <a:gd name="connsiteX3" fmla="*/ 8531 w 10003"/>
              <a:gd name="connsiteY3" fmla="*/ 10000 h 10044"/>
              <a:gd name="connsiteX4" fmla="*/ 3 w 10003"/>
              <a:gd name="connsiteY4" fmla="*/ 10044 h 10044"/>
              <a:gd name="connsiteX0" fmla="*/ 1 w 10001"/>
              <a:gd name="connsiteY0" fmla="*/ 10000 h 10000"/>
              <a:gd name="connsiteX1" fmla="*/ 79 w 10001"/>
              <a:gd name="connsiteY1" fmla="*/ 62 h 10000"/>
              <a:gd name="connsiteX2" fmla="*/ 10001 w 10001"/>
              <a:gd name="connsiteY2" fmla="*/ 0 h 10000"/>
              <a:gd name="connsiteX3" fmla="*/ 8529 w 10001"/>
              <a:gd name="connsiteY3" fmla="*/ 9956 h 10000"/>
              <a:gd name="connsiteX4" fmla="*/ 1 w 10001"/>
              <a:gd name="connsiteY4" fmla="*/ 10000 h 10000"/>
              <a:gd name="connsiteX0" fmla="*/ 3 w 10003"/>
              <a:gd name="connsiteY0" fmla="*/ 10000 h 10000"/>
              <a:gd name="connsiteX1" fmla="*/ 0 w 10003"/>
              <a:gd name="connsiteY1" fmla="*/ 36 h 10000"/>
              <a:gd name="connsiteX2" fmla="*/ 10003 w 10003"/>
              <a:gd name="connsiteY2" fmla="*/ 0 h 10000"/>
              <a:gd name="connsiteX3" fmla="*/ 8531 w 10003"/>
              <a:gd name="connsiteY3" fmla="*/ 9956 h 10000"/>
              <a:gd name="connsiteX4" fmla="*/ 3 w 10003"/>
              <a:gd name="connsiteY4" fmla="*/ 10000 h 10000"/>
              <a:gd name="connsiteX0" fmla="*/ 1 w 10001"/>
              <a:gd name="connsiteY0" fmla="*/ 10000 h 10000"/>
              <a:gd name="connsiteX1" fmla="*/ 18 w 10001"/>
              <a:gd name="connsiteY1" fmla="*/ 36 h 10000"/>
              <a:gd name="connsiteX2" fmla="*/ 10001 w 10001"/>
              <a:gd name="connsiteY2" fmla="*/ 0 h 10000"/>
              <a:gd name="connsiteX3" fmla="*/ 8529 w 10001"/>
              <a:gd name="connsiteY3" fmla="*/ 9956 h 10000"/>
              <a:gd name="connsiteX4" fmla="*/ 1 w 1000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10000"/>
                </a:moveTo>
                <a:cubicBezTo>
                  <a:pt x="-3" y="6670"/>
                  <a:pt x="22" y="3366"/>
                  <a:pt x="18" y="36"/>
                </a:cubicBezTo>
                <a:lnTo>
                  <a:pt x="10001" y="0"/>
                </a:lnTo>
                <a:lnTo>
                  <a:pt x="8529" y="9956"/>
                </a:lnTo>
                <a:lnTo>
                  <a:pt x="1" y="10000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3A9B412B-2A90-D388-AA5E-920AD54C03CB}"/>
              </a:ext>
            </a:extLst>
          </p:cNvPr>
          <p:cNvSpPr/>
          <p:nvPr userDrawn="1"/>
        </p:nvSpPr>
        <p:spPr>
          <a:xfrm>
            <a:off x="6498819" y="1208125"/>
            <a:ext cx="4585656" cy="49909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9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115 w 10000"/>
              <a:gd name="connsiteY1" fmla="*/ 18 h 10000"/>
              <a:gd name="connsiteX2" fmla="*/ 10000 w 10000"/>
              <a:gd name="connsiteY2" fmla="*/ 0 h 10000"/>
              <a:gd name="connsiteX3" fmla="*/ 9999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115" y="18"/>
                </a:lnTo>
                <a:lnTo>
                  <a:pt x="10000" y="0"/>
                </a:lnTo>
                <a:cubicBezTo>
                  <a:pt x="10000" y="3333"/>
                  <a:pt x="9999" y="6667"/>
                  <a:pt x="999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83A1B6B3-921E-C3ED-9A97-B372D9B36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8819" y="1223963"/>
            <a:ext cx="4584205" cy="4966791"/>
          </a:xfrm>
          <a:custGeom>
            <a:avLst/>
            <a:gdLst>
              <a:gd name="connsiteX0" fmla="*/ 0 w 4570819"/>
              <a:gd name="connsiteY0" fmla="*/ 4946650 h 4946650"/>
              <a:gd name="connsiteX1" fmla="*/ 1142705 w 4570819"/>
              <a:gd name="connsiteY1" fmla="*/ 0 h 4946650"/>
              <a:gd name="connsiteX2" fmla="*/ 4570819 w 4570819"/>
              <a:gd name="connsiteY2" fmla="*/ 0 h 4946650"/>
              <a:gd name="connsiteX3" fmla="*/ 3428114 w 4570819"/>
              <a:gd name="connsiteY3" fmla="*/ 4946650 h 4946650"/>
              <a:gd name="connsiteX4" fmla="*/ 0 w 4570819"/>
              <a:gd name="connsiteY4" fmla="*/ 4946650 h 4946650"/>
              <a:gd name="connsiteX0" fmla="*/ 0 w 4570819"/>
              <a:gd name="connsiteY0" fmla="*/ 4946650 h 4946650"/>
              <a:gd name="connsiteX1" fmla="*/ 961436 w 4570819"/>
              <a:gd name="connsiteY1" fmla="*/ 0 h 4946650"/>
              <a:gd name="connsiteX2" fmla="*/ 4570819 w 4570819"/>
              <a:gd name="connsiteY2" fmla="*/ 0 h 4946650"/>
              <a:gd name="connsiteX3" fmla="*/ 3428114 w 4570819"/>
              <a:gd name="connsiteY3" fmla="*/ 4946650 h 4946650"/>
              <a:gd name="connsiteX4" fmla="*/ 0 w 4570819"/>
              <a:gd name="connsiteY4" fmla="*/ 4946650 h 4946650"/>
              <a:gd name="connsiteX0" fmla="*/ 0 w 4584205"/>
              <a:gd name="connsiteY0" fmla="*/ 4946650 h 4966791"/>
              <a:gd name="connsiteX1" fmla="*/ 961436 w 4584205"/>
              <a:gd name="connsiteY1" fmla="*/ 0 h 4966791"/>
              <a:gd name="connsiteX2" fmla="*/ 4570819 w 4584205"/>
              <a:gd name="connsiteY2" fmla="*/ 0 h 4966791"/>
              <a:gd name="connsiteX3" fmla="*/ 4584205 w 4584205"/>
              <a:gd name="connsiteY3" fmla="*/ 4966791 h 4966791"/>
              <a:gd name="connsiteX4" fmla="*/ 0 w 4584205"/>
              <a:gd name="connsiteY4" fmla="*/ 4946650 h 4966791"/>
              <a:gd name="connsiteX0" fmla="*/ 0 w 4584205"/>
              <a:gd name="connsiteY0" fmla="*/ 4946650 h 4966791"/>
              <a:gd name="connsiteX1" fmla="*/ 961436 w 4584205"/>
              <a:gd name="connsiteY1" fmla="*/ 0 h 4966791"/>
              <a:gd name="connsiteX2" fmla="*/ 4582904 w 4584205"/>
              <a:gd name="connsiteY2" fmla="*/ 0 h 4966791"/>
              <a:gd name="connsiteX3" fmla="*/ 4584205 w 4584205"/>
              <a:gd name="connsiteY3" fmla="*/ 4966791 h 4966791"/>
              <a:gd name="connsiteX4" fmla="*/ 0 w 4584205"/>
              <a:gd name="connsiteY4" fmla="*/ 4946650 h 49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205" h="4966791">
                <a:moveTo>
                  <a:pt x="0" y="4946650"/>
                </a:moveTo>
                <a:lnTo>
                  <a:pt x="961436" y="0"/>
                </a:lnTo>
                <a:lnTo>
                  <a:pt x="4582904" y="0"/>
                </a:lnTo>
                <a:cubicBezTo>
                  <a:pt x="4583338" y="1655597"/>
                  <a:pt x="4583771" y="3311194"/>
                  <a:pt x="4584205" y="4966791"/>
                </a:cubicBezTo>
                <a:lnTo>
                  <a:pt x="0" y="4946650"/>
                </a:lnTo>
                <a:close/>
              </a:path>
            </a:pathLst>
          </a:custGeom>
        </p:spPr>
        <p:txBody>
          <a:bodyPr/>
          <a:lstStyle>
            <a:lvl9pPr marL="3657600" indent="0" algn="ctr">
              <a:buNone/>
              <a:tabLst>
                <a:tab pos="3854450" algn="l"/>
              </a:tabLst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8"/>
            <a:r>
              <a:rPr lang="fr-FR" dirty="0"/>
              <a:t>Pour bouger l’image, faire « Rogner »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E777F42-BD6F-E603-201E-85E61DBC58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1" y="1223963"/>
            <a:ext cx="6485532" cy="4966791"/>
          </a:xfrm>
          <a:custGeom>
            <a:avLst/>
            <a:gdLst>
              <a:gd name="connsiteX0" fmla="*/ 0 w 5514737"/>
              <a:gd name="connsiteY0" fmla="*/ 0 h 4966791"/>
              <a:gd name="connsiteX1" fmla="*/ 5514737 w 5514737"/>
              <a:gd name="connsiteY1" fmla="*/ 0 h 4966791"/>
              <a:gd name="connsiteX2" fmla="*/ 5514737 w 5514737"/>
              <a:gd name="connsiteY2" fmla="*/ 4966791 h 4966791"/>
              <a:gd name="connsiteX3" fmla="*/ 0 w 5514737"/>
              <a:gd name="connsiteY3" fmla="*/ 4966791 h 4966791"/>
              <a:gd name="connsiteX4" fmla="*/ 0 w 5514737"/>
              <a:gd name="connsiteY4" fmla="*/ 0 h 4966791"/>
              <a:gd name="connsiteX0" fmla="*/ 0 w 6485532"/>
              <a:gd name="connsiteY0" fmla="*/ 0 h 4966791"/>
              <a:gd name="connsiteX1" fmla="*/ 6485532 w 6485532"/>
              <a:gd name="connsiteY1" fmla="*/ 8057 h 4966791"/>
              <a:gd name="connsiteX2" fmla="*/ 5514737 w 6485532"/>
              <a:gd name="connsiteY2" fmla="*/ 4966791 h 4966791"/>
              <a:gd name="connsiteX3" fmla="*/ 0 w 6485532"/>
              <a:gd name="connsiteY3" fmla="*/ 4966791 h 4966791"/>
              <a:gd name="connsiteX4" fmla="*/ 0 w 6485532"/>
              <a:gd name="connsiteY4" fmla="*/ 0 h 49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532" h="4966791">
                <a:moveTo>
                  <a:pt x="0" y="0"/>
                </a:moveTo>
                <a:lnTo>
                  <a:pt x="6485532" y="8057"/>
                </a:lnTo>
                <a:lnTo>
                  <a:pt x="5514737" y="4966791"/>
                </a:lnTo>
                <a:lnTo>
                  <a:pt x="0" y="49667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>
                <a:solidFill>
                  <a:schemeClr val="bg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>
                <a:solidFill>
                  <a:schemeClr val="bg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>
                <a:solidFill>
                  <a:schemeClr val="bg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>
                <a:solidFill>
                  <a:schemeClr val="bg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44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4FDC15B-712A-B276-D293-AF9917AFDA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8608" y="5352478"/>
            <a:ext cx="7034784" cy="39185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687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 rue Boucher de Perthes - 08000 CHARLEVILLE-MEZIERES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9AE8BE0F-5FEE-90BB-9080-B7C42AF8211F}"/>
              </a:ext>
            </a:extLst>
          </p:cNvPr>
          <p:cNvSpPr txBox="1">
            <a:spLocks/>
          </p:cNvSpPr>
          <p:nvPr userDrawn="1"/>
        </p:nvSpPr>
        <p:spPr>
          <a:xfrm>
            <a:off x="2578608" y="6220681"/>
            <a:ext cx="7034784" cy="39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F687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12783"/>
                </a:solidFill>
              </a:rPr>
              <a:t>www.entreprendreconseil.com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940F0E0-03BF-1B91-7974-61DFDA81D769}"/>
              </a:ext>
            </a:extLst>
          </p:cNvPr>
          <p:cNvSpPr txBox="1">
            <a:spLocks/>
          </p:cNvSpPr>
          <p:nvPr userDrawn="1"/>
        </p:nvSpPr>
        <p:spPr>
          <a:xfrm>
            <a:off x="2578608" y="4939664"/>
            <a:ext cx="7034784" cy="391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F687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0" i="0" u="none" strike="noStrike">
                <a:solidFill>
                  <a:srgbClr val="312783"/>
                </a:solidFill>
                <a:effectLst/>
                <a:latin typeface="Roboto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03 24 33 12 32</a:t>
            </a:r>
            <a:endParaRPr lang="fr-FR" sz="3000">
              <a:solidFill>
                <a:srgbClr val="312783"/>
              </a:solidFill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5010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9203D9-202D-25D3-22C1-A3612C7F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32537"/>
            <a:ext cx="1171956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D56F70-8FF3-3B0C-8C19-15FB5E7D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7A46D-165A-1947-1ED2-1936035F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2331C-7334-46C8-A488-1FE975F6FEAA}" type="datetimeFigureOut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8A16A-FFE1-4102-BD10-4E9B3AF6D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BB94D-554C-9434-940E-D48796C90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F2EF7-F6B6-4F0A-B447-36313B464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2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1DB56-95FE-45B4-B02E-852DC620D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41169"/>
            <a:ext cx="9144000" cy="1127950"/>
          </a:xfrm>
        </p:spPr>
        <p:txBody>
          <a:bodyPr>
            <a:normAutofit/>
          </a:bodyPr>
          <a:lstStyle/>
          <a:p>
            <a:r>
              <a:rPr lang="fr-FR" sz="5000" b="0" i="0" dirty="0">
                <a:effectLst/>
                <a:latin typeface="Roboto "/>
              </a:rPr>
              <a:t>La VAE</a:t>
            </a:r>
            <a:br>
              <a:rPr lang="fr-FR" sz="5000" b="0" i="0" dirty="0">
                <a:effectLst/>
                <a:latin typeface="Roboto "/>
              </a:rPr>
            </a:br>
            <a:r>
              <a:rPr lang="fr-FR" sz="2200" b="1" i="0" dirty="0">
                <a:effectLst/>
                <a:latin typeface="Roboto "/>
              </a:rPr>
              <a:t>V</a:t>
            </a:r>
            <a:r>
              <a:rPr lang="fr-FR" sz="2200" b="0" i="0" dirty="0">
                <a:effectLst/>
                <a:latin typeface="Roboto "/>
              </a:rPr>
              <a:t>alidation des </a:t>
            </a:r>
            <a:r>
              <a:rPr lang="fr-FR" sz="2200" b="1" i="0" dirty="0">
                <a:effectLst/>
                <a:latin typeface="Roboto "/>
              </a:rPr>
              <a:t>A</a:t>
            </a:r>
            <a:r>
              <a:rPr lang="fr-FR" sz="2200" b="0" i="0" dirty="0">
                <a:effectLst/>
                <a:latin typeface="Roboto "/>
              </a:rPr>
              <a:t>cquis de l’</a:t>
            </a:r>
            <a:r>
              <a:rPr lang="fr-FR" sz="2200" b="1" i="0" dirty="0">
                <a:effectLst/>
                <a:latin typeface="Roboto "/>
              </a:rPr>
              <a:t>E</a:t>
            </a:r>
            <a:r>
              <a:rPr lang="fr-FR" sz="2200" b="0" i="0" dirty="0">
                <a:effectLst/>
                <a:latin typeface="Roboto "/>
              </a:rPr>
              <a:t>xpérience </a:t>
            </a:r>
            <a:endParaRPr lang="fr-FR" sz="2200" dirty="0">
              <a:latin typeface="Roboto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DABEFE-0285-BA2A-1370-870B215D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96" y="6382512"/>
            <a:ext cx="1969008" cy="475488"/>
          </a:xfrm>
        </p:spPr>
        <p:txBody>
          <a:bodyPr>
            <a:normAutofit/>
          </a:bodyPr>
          <a:lstStyle/>
          <a:p>
            <a:r>
              <a:rPr lang="fr-FR" sz="1400" b="0" i="1" dirty="0">
                <a:solidFill>
                  <a:srgbClr val="F68729"/>
                </a:solidFill>
                <a:effectLst/>
                <a:latin typeface="Roboto "/>
              </a:rPr>
              <a:t>Version 121225</a:t>
            </a:r>
            <a:endParaRPr lang="fr-FR" sz="1400" i="1" dirty="0">
              <a:solidFill>
                <a:srgbClr val="F68729"/>
              </a:solidFill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329816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C6BCD0-1137-ADFA-DB34-732902A2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Dossier de faisabilité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370C65-A60E-1F8F-F0D1-69CD5472BCC3}"/>
              </a:ext>
            </a:extLst>
          </p:cNvPr>
          <p:cNvSpPr txBox="1"/>
          <p:nvPr/>
        </p:nvSpPr>
        <p:spPr>
          <a:xfrm>
            <a:off x="320040" y="1318576"/>
            <a:ext cx="11475720" cy="4479111"/>
          </a:xfrm>
          <a:prstGeom prst="rect">
            <a:avLst/>
          </a:prstGeom>
          <a:solidFill>
            <a:srgbClr val="0F70B7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 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Vérifier que votre expérience permet d’envisager une VAE pour la certification visée et ainsi obtenir la recevabilité de votre demande.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b="1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Rédaction du dossier de faisabilité : 4 heures environ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Délai d’instruction par le certificateur : jusqu’à 2 mois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b="1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Remplissez le dossier de faisabilité émanant de la plateforme France VAE</a:t>
            </a:r>
            <a:endParaRPr lang="fr-F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Soumettez-le au certificateur pour évaluation afin de confirmer que votre projet est réalisable.</a:t>
            </a:r>
            <a:endParaRPr lang="fr-FR" sz="1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5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3E8418-A498-2BCF-B7E7-914E9DE1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de demande d’éligibilité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2A445E-5E53-DA79-2D12-AD9C68F2125D}"/>
              </a:ext>
            </a:extLst>
          </p:cNvPr>
          <p:cNvSpPr txBox="1"/>
          <p:nvPr/>
        </p:nvSpPr>
        <p:spPr>
          <a:xfrm>
            <a:off x="194912" y="1026116"/>
            <a:ext cx="1074901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1. Définir votre projet VAE </a:t>
            </a:r>
          </a:p>
          <a:p>
            <a:r>
              <a:rPr lang="fr-FR" sz="1200" b="1" dirty="0">
                <a:latin typeface="Trebuchet MS" panose="020B0603020202020204" pitchFamily="34" charset="0"/>
              </a:rPr>
              <a:t>(</a:t>
            </a:r>
            <a:r>
              <a:rPr lang="fr-FR" sz="1200" i="1" dirty="0">
                <a:latin typeface="Trebuchet MS" panose="020B0603020202020204" pitchFamily="34" charset="0"/>
              </a:rPr>
              <a:t>Seul(e) ou avec un </a:t>
            </a:r>
            <a:r>
              <a:rPr lang="fr-FR" sz="1200" b="1" i="1" dirty="0">
                <a:latin typeface="Trebuchet MS" panose="020B0603020202020204" pitchFamily="34" charset="0"/>
              </a:rPr>
              <a:t>Conseiller en évolution professionnelle (CEP)</a:t>
            </a:r>
            <a:r>
              <a:rPr lang="fr-FR" sz="1200" i="1" dirty="0">
                <a:latin typeface="Trebuchet MS" panose="020B0603020202020204" pitchFamily="34" charset="0"/>
              </a:rPr>
              <a:t> ou un </a:t>
            </a:r>
            <a:r>
              <a:rPr lang="fr-FR" sz="1200" b="1" i="1" dirty="0">
                <a:latin typeface="Trebuchet MS" panose="020B0603020202020204" pitchFamily="34" charset="0"/>
              </a:rPr>
              <a:t>accompagnateur France VAE)</a:t>
            </a: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fr-FR" sz="1200" b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Identifier la </a:t>
            </a:r>
            <a:r>
              <a:rPr lang="fr-FR" sz="1200" b="1" dirty="0">
                <a:latin typeface="Trebuchet MS" panose="020B0603020202020204" pitchFamily="34" charset="0"/>
              </a:rPr>
              <a:t>certification visée</a:t>
            </a:r>
            <a:r>
              <a:rPr lang="fr-FR" sz="1200" dirty="0">
                <a:latin typeface="Trebuchet MS" panose="020B0603020202020204" pitchFamily="34" charset="0"/>
              </a:rPr>
              <a:t> (CQP, bloc de compétences, TPM)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Vérifier que vos </a:t>
            </a:r>
            <a:r>
              <a:rPr lang="fr-FR" sz="1200" b="1" dirty="0">
                <a:latin typeface="Trebuchet MS" panose="020B0603020202020204" pitchFamily="34" charset="0"/>
              </a:rPr>
              <a:t>expériences</a:t>
            </a:r>
            <a:r>
              <a:rPr lang="fr-FR" sz="1200" dirty="0">
                <a:latin typeface="Trebuchet MS" panose="020B0603020202020204" pitchFamily="34" charset="0"/>
              </a:rPr>
              <a:t> (salariées, non salariées, bénévoles, volontariat…) sont </a:t>
            </a:r>
            <a:r>
              <a:rPr lang="fr-FR" sz="1200" b="1" dirty="0">
                <a:latin typeface="Trebuchet MS" panose="020B0603020202020204" pitchFamily="34" charset="0"/>
              </a:rPr>
              <a:t>en lien direct</a:t>
            </a:r>
            <a:r>
              <a:rPr lang="fr-FR" sz="1200" dirty="0">
                <a:latin typeface="Trebuchet MS" panose="020B0603020202020204" pitchFamily="34" charset="0"/>
              </a:rPr>
              <a:t> avec cette certification </a:t>
            </a:r>
          </a:p>
          <a:p>
            <a:pPr>
              <a:buNone/>
            </a:pP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2. Créer votre compte sur France 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Se connecter à la plateforme </a:t>
            </a:r>
            <a:r>
              <a:rPr lang="fr-FR" sz="1200" b="1" dirty="0">
                <a:latin typeface="Trebuchet MS" panose="020B0603020202020204" pitchFamily="34" charset="0"/>
              </a:rPr>
              <a:t>France VAE</a:t>
            </a:r>
            <a:r>
              <a:rPr lang="fr-FR" sz="12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Créer votre </a:t>
            </a:r>
            <a:r>
              <a:rPr lang="fr-FR" sz="1200" b="1" dirty="0">
                <a:latin typeface="Trebuchet MS" panose="020B0603020202020204" pitchFamily="34" charset="0"/>
              </a:rPr>
              <a:t>compte personnel</a:t>
            </a:r>
            <a:r>
              <a:rPr lang="fr-FR" sz="12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Renseigner votre situation et votre projet de certification</a:t>
            </a:r>
          </a:p>
          <a:p>
            <a:pPr>
              <a:buNone/>
            </a:pP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3. Choisir la certification et le parcours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Sélectionner la </a:t>
            </a:r>
            <a:r>
              <a:rPr lang="fr-FR" sz="1200" b="1" dirty="0">
                <a:latin typeface="Trebuchet MS" panose="020B0603020202020204" pitchFamily="34" charset="0"/>
              </a:rPr>
              <a:t>certification accessible via France VAE</a:t>
            </a:r>
            <a:r>
              <a:rPr lang="fr-FR" sz="1200" dirty="0">
                <a:latin typeface="Trebuchet MS" panose="020B0603020202020204" pitchFamily="34" charset="0"/>
              </a:rPr>
              <a:t> </a:t>
            </a:r>
          </a:p>
          <a:p>
            <a:r>
              <a:rPr lang="fr-FR" sz="1200" dirty="0">
                <a:latin typeface="Trebuchet MS" panose="020B0603020202020204" pitchFamily="34" charset="0"/>
              </a:rPr>
              <a:t>Choisir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Trebuchet MS" panose="020B0603020202020204" pitchFamily="34" charset="0"/>
              </a:rPr>
              <a:t>soit un </a:t>
            </a:r>
            <a:r>
              <a:rPr lang="fr-FR" sz="1200" b="1" dirty="0">
                <a:latin typeface="Trebuchet MS" panose="020B0603020202020204" pitchFamily="34" charset="0"/>
              </a:rPr>
              <a:t>accompagnement</a:t>
            </a:r>
            <a:r>
              <a:rPr lang="fr-FR" sz="1200" dirty="0">
                <a:latin typeface="Trebuchet MS" panose="020B0603020202020204" pitchFamily="34" charset="0"/>
              </a:rPr>
              <a:t> (architecte-accompagnateur de parcours)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Trebuchet MS" panose="020B0603020202020204" pitchFamily="34" charset="0"/>
              </a:rPr>
              <a:t>soit un parcours </a:t>
            </a:r>
            <a:r>
              <a:rPr lang="fr-FR" sz="1200" b="1" dirty="0">
                <a:latin typeface="Trebuchet MS" panose="020B0603020202020204" pitchFamily="34" charset="0"/>
              </a:rPr>
              <a:t>sans accompagnement</a:t>
            </a: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4. Constituer le dossier de faisabilité (demande d’éligibilité)</a:t>
            </a:r>
          </a:p>
          <a:p>
            <a:pPr>
              <a:buNone/>
            </a:pPr>
            <a:r>
              <a:rPr lang="fr-FR" sz="1200" dirty="0">
                <a:latin typeface="Trebuchet MS" panose="020B0603020202020204" pitchFamily="34" charset="0"/>
              </a:rPr>
              <a:t>Le dossier comprend généralement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Vos </a:t>
            </a:r>
            <a:r>
              <a:rPr lang="fr-FR" sz="1200" b="1" dirty="0">
                <a:latin typeface="Trebuchet MS" panose="020B0603020202020204" pitchFamily="34" charset="0"/>
              </a:rPr>
              <a:t>coordonnées et informations administratives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La </a:t>
            </a:r>
            <a:r>
              <a:rPr lang="fr-FR" sz="1200" b="1" dirty="0">
                <a:latin typeface="Trebuchet MS" panose="020B0603020202020204" pitchFamily="34" charset="0"/>
              </a:rPr>
              <a:t>certification demandée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Une </a:t>
            </a:r>
            <a:r>
              <a:rPr lang="fr-FR" sz="1200" b="1" dirty="0">
                <a:latin typeface="Trebuchet MS" panose="020B0603020202020204" pitchFamily="34" charset="0"/>
              </a:rPr>
              <a:t>présentation synthétique de vos expériences</a:t>
            </a:r>
            <a:r>
              <a:rPr lang="fr-FR" sz="1200" dirty="0">
                <a:latin typeface="Trebuchet MS" panose="020B0603020202020204" pitchFamily="34" charset="0"/>
              </a:rPr>
              <a:t> en lien avec la certification</a:t>
            </a:r>
          </a:p>
          <a:p>
            <a:pPr>
              <a:buNone/>
            </a:pPr>
            <a:r>
              <a:rPr lang="fr-FR" sz="1200" dirty="0">
                <a:latin typeface="Trebuchet MS" panose="020B0603020202020204" pitchFamily="34" charset="0"/>
              </a:rPr>
              <a:t> Le dossier est </a:t>
            </a:r>
            <a:r>
              <a:rPr lang="fr-FR" sz="1200" b="1" dirty="0">
                <a:latin typeface="Trebuchet MS" panose="020B0603020202020204" pitchFamily="34" charset="0"/>
              </a:rPr>
              <a:t>factuel et descriptif</a:t>
            </a:r>
            <a:r>
              <a:rPr lang="fr-FR" sz="1200" dirty="0">
                <a:latin typeface="Trebuchet MS" panose="020B0603020202020204" pitchFamily="34" charset="0"/>
              </a:rPr>
              <a:t> (pas encore d’analyse de compétences)</a:t>
            </a:r>
          </a:p>
          <a:p>
            <a:pPr>
              <a:buNone/>
            </a:pPr>
            <a:endParaRPr lang="fr-FR" sz="12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5. Dépôt du dossier</a:t>
            </a:r>
          </a:p>
          <a:p>
            <a:r>
              <a:rPr lang="fr-FR" sz="1200" dirty="0">
                <a:latin typeface="Trebuchet MS" panose="020B0603020202020204" pitchFamily="34" charset="0"/>
              </a:rPr>
              <a:t>Le dossier est </a:t>
            </a:r>
            <a:r>
              <a:rPr lang="fr-FR" sz="1200" b="1" dirty="0">
                <a:latin typeface="Trebuchet MS" panose="020B0603020202020204" pitchFamily="34" charset="0"/>
              </a:rPr>
              <a:t>déposé via le portail France VAE</a:t>
            </a:r>
            <a:r>
              <a:rPr lang="fr-FR" sz="1200" dirty="0">
                <a:latin typeface="Trebuchet MS" panose="020B0603020202020204" pitchFamily="34" charset="0"/>
              </a:rPr>
              <a:t> (par vous ou par l’accompagnateur) accompagné de votre pièce d’identité valide</a:t>
            </a:r>
            <a:br>
              <a:rPr lang="fr-FR" sz="1200" dirty="0">
                <a:latin typeface="Trebuchet MS" panose="020B0603020202020204" pitchFamily="34" charset="0"/>
              </a:rPr>
            </a:br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b="1" dirty="0">
                <a:solidFill>
                  <a:srgbClr val="0F70B7"/>
                </a:solidFill>
                <a:latin typeface="Trebuchet MS" panose="020B0603020202020204" pitchFamily="34" charset="0"/>
              </a:rPr>
              <a:t>6. Instruction par le certificateur</a:t>
            </a:r>
          </a:p>
          <a:p>
            <a:r>
              <a:rPr lang="fr-FR" sz="1200" dirty="0">
                <a:latin typeface="Trebuchet MS" panose="020B0603020202020204" pitchFamily="34" charset="0"/>
              </a:rPr>
              <a:t>Le certificateur analyse la cohérence entre votre expérience et la certification</a:t>
            </a:r>
          </a:p>
          <a:p>
            <a:r>
              <a:rPr lang="fr-FR" sz="1200" b="1" dirty="0">
                <a:latin typeface="Trebuchet MS" panose="020B0603020202020204" pitchFamily="34" charset="0"/>
              </a:rPr>
              <a:t>Délai de réponse : jusqu’à 2 mois maximum</a:t>
            </a:r>
            <a:r>
              <a:rPr lang="fr-FR" sz="12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9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30CC52-780E-27FA-E165-F0C10998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Dossier d’expérience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C1F248-659E-6B81-5E7C-F1C4DE3F545D}"/>
              </a:ext>
            </a:extLst>
          </p:cNvPr>
          <p:cNvSpPr txBox="1"/>
          <p:nvPr/>
        </p:nvSpPr>
        <p:spPr>
          <a:xfrm>
            <a:off x="320040" y="948369"/>
            <a:ext cx="5303520" cy="5909631"/>
          </a:xfrm>
          <a:prstGeom prst="rect">
            <a:avLst/>
          </a:prstGeom>
          <a:solidFill>
            <a:srgbClr val="0F70B7"/>
          </a:solidFill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Décrire vos expériences et compétences acquises.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4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 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à 3 mois pour rédiger et soumettre le dossier.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certifications de niveau 4 à 6 </a:t>
            </a:r>
            <a:r>
              <a:rPr lang="fr-FR" sz="14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rédaction d’un mémoire et la conception d’un Power Point sont requises. Durée : 2 mois minimum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4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4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Utilisez Mon Compte Formation pour financer l'accompagnement si nécessaire.</a:t>
            </a:r>
            <a:endParaRPr lang="fr-FR" sz="14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Rédigez un dossier détaillant votre parcours professionnel, les activités réalisées, et les compétences développées.</a:t>
            </a:r>
            <a:endParaRPr lang="fr-FR" sz="14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Incluez des preuves concrètes.</a:t>
            </a:r>
            <a:endParaRPr lang="fr-FR" sz="14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dossier est essentiel pour l'évaluation par le jury.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A7E3C0-1F73-2622-5EB0-7F5E1108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89" y="1634982"/>
            <a:ext cx="6268615" cy="41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C432-0CD1-8313-27F8-56F1952E9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BC63C60-EB41-6389-5482-376BD551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17" y="445248"/>
            <a:ext cx="6474460" cy="472440"/>
          </a:xfrm>
        </p:spPr>
        <p:txBody>
          <a:bodyPr anchor="ctr">
            <a:normAutofit fontScale="90000"/>
          </a:bodyPr>
          <a:lstStyle/>
          <a:p>
            <a:r>
              <a:rPr lang="fr-FR" sz="3100" dirty="0">
                <a:latin typeface="Trebuchet MS" panose="020B0603020202020204" pitchFamily="34" charset="0"/>
              </a:rPr>
              <a:t>Préparation à l’examen</a:t>
            </a:r>
            <a:br>
              <a:rPr lang="fr-FR" sz="1300" dirty="0"/>
            </a:br>
            <a:endParaRPr lang="fr-FR" sz="13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190FE2-309B-6839-C9DF-9CA73CDE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2" r="21639" b="2"/>
          <a:stretch>
            <a:fillRect/>
          </a:stretch>
        </p:blipFill>
        <p:spPr>
          <a:xfrm>
            <a:off x="6191250" y="1165225"/>
            <a:ext cx="5162550" cy="5247527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D45800-9F7F-BD2B-1531-09DF0E0D98E4}"/>
              </a:ext>
            </a:extLst>
          </p:cNvPr>
          <p:cNvSpPr txBox="1"/>
          <p:nvPr/>
        </p:nvSpPr>
        <p:spPr>
          <a:xfrm>
            <a:off x="273417" y="1165225"/>
            <a:ext cx="5727334" cy="5247527"/>
          </a:xfrm>
          <a:prstGeom prst="rect">
            <a:avLst/>
          </a:prstGeom>
          <a:solidFill>
            <a:srgbClr val="0F70B7"/>
          </a:solidFill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préparer pour l'entretien avec le jury.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 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à 2 mois pour se préparer à l'entretien.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Profitez d'un congé de VAE (jusqu'à 48 heures) pour vous préparer.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Entrainez-vous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exposer votre dossier et à répondre aux questions du jury.</a:t>
            </a: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03505B-0DFD-E831-755C-4D894F4C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434657"/>
            <a:ext cx="6474460" cy="472440"/>
          </a:xfrm>
        </p:spPr>
        <p:txBody>
          <a:bodyPr anchor="ctr">
            <a:normAutofit/>
          </a:bodyPr>
          <a:lstStyle/>
          <a:p>
            <a:r>
              <a:rPr lang="fr-FR" sz="2600" dirty="0">
                <a:latin typeface="Trebuchet MS" panose="020B0603020202020204" pitchFamily="34" charset="0"/>
              </a:rPr>
              <a:t>Passage devant le jury</a:t>
            </a:r>
          </a:p>
        </p:txBody>
      </p:sp>
      <p:pic>
        <p:nvPicPr>
          <p:cNvPr id="1026" name="Picture 2" descr="Comment présenter son Business plan à l'oral ?">
            <a:extLst>
              <a:ext uri="{FF2B5EF4-FFF2-40B4-BE49-F238E27FC236}">
                <a16:creationId xmlns:a16="http://schemas.microsoft.com/office/drawing/2014/main" id="{80AA674C-9838-F055-3275-8BC3A939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r="14035" b="-1"/>
          <a:stretch>
            <a:fillRect/>
          </a:stretch>
        </p:blipFill>
        <p:spPr bwMode="auto">
          <a:xfrm>
            <a:off x="838200" y="1165225"/>
            <a:ext cx="5162550" cy="469250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3C4010F0-088E-E24D-8518-9B9FEC6DE681}"/>
              </a:ext>
            </a:extLst>
          </p:cNvPr>
          <p:cNvSpPr txBox="1">
            <a:spLocks/>
          </p:cNvSpPr>
          <p:nvPr/>
        </p:nvSpPr>
        <p:spPr>
          <a:xfrm>
            <a:off x="6191252" y="1165225"/>
            <a:ext cx="5532319" cy="4692503"/>
          </a:xfrm>
          <a:prstGeom prst="rect">
            <a:avLst/>
          </a:prstGeom>
          <a:solidFill>
            <a:srgbClr val="0F70B7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Vérifier l’authenticité du dossier ainsi que le niveau de maîtrise de l’ensemble des compétences requises pour obtenir la certification.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 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ntre 20 et 40 minutes selon le niveau de la certification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FR" sz="16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 orale par le biais d’un support Power Point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0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38EE9A5-FE4A-9132-C674-0CE21141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8D1308-EE1A-A675-A952-4FFEE9A520C7}"/>
              </a:ext>
            </a:extLst>
          </p:cNvPr>
          <p:cNvSpPr txBox="1"/>
          <p:nvPr/>
        </p:nvSpPr>
        <p:spPr>
          <a:xfrm>
            <a:off x="433196" y="1179962"/>
            <a:ext cx="11261979" cy="3858429"/>
          </a:xfrm>
          <a:prstGeom prst="rect">
            <a:avLst/>
          </a:prstGeom>
          <a:solidFill>
            <a:srgbClr val="0F70B7"/>
          </a:solidFill>
        </p:spPr>
        <p:txBody>
          <a:bodyPr wrap="square" rtlCol="0">
            <a:spAutoFit/>
          </a:bodyPr>
          <a:lstStyle/>
          <a:p>
            <a:pPr algn="just"/>
            <a:endParaRPr lang="fr-FR" sz="1400" b="1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Recevoir la décision du jury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 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éterminée selon le calendrier des jurys paritaires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jury peut accorder la certification totale, partielle (avec des compléments à réaliser), ou non validation</a:t>
            </a: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recevrez un retour détaillé sur les compétences validées et celles à acquérir</a:t>
            </a:r>
          </a:p>
        </p:txBody>
      </p:sp>
      <p:pic>
        <p:nvPicPr>
          <p:cNvPr id="2056" name="Picture 8" descr="Communiqué sur la reconnaissance au niveau Licence des diplômes de niveau  III">
            <a:extLst>
              <a:ext uri="{FF2B5EF4-FFF2-40B4-BE49-F238E27FC236}">
                <a16:creationId xmlns:a16="http://schemas.microsoft.com/office/drawing/2014/main" id="{A53851E4-5CF6-7501-5A23-574ACD5F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99" y="5179784"/>
            <a:ext cx="4078391" cy="14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C5AF9639-E52D-1F2D-058B-FC9C981D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312" y="5581277"/>
            <a:ext cx="7415784" cy="391858"/>
          </a:xfrm>
        </p:spPr>
        <p:txBody>
          <a:bodyPr>
            <a:normAutofit fontScale="92500"/>
          </a:bodyPr>
          <a:lstStyle/>
          <a:p>
            <a:r>
              <a:rPr lang="fr-FR" dirty="0"/>
              <a:t>Siège : 1 Avenue Gustave </a:t>
            </a:r>
            <a:r>
              <a:rPr lang="fr-FR" dirty="0" err="1"/>
              <a:t>Gailly</a:t>
            </a:r>
            <a:r>
              <a:rPr lang="fr-FR" dirty="0"/>
              <a:t> - 08000 CHARLEVILLE-MÉZIÈRES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3919C0-E77A-2B5E-5BFE-75CB6760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70" y="270048"/>
            <a:ext cx="2038635" cy="26768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65D277-7176-C45A-ECE6-B11C0C80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38" y="265749"/>
            <a:ext cx="2400635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C1DC8A3-6473-EC75-BBE0-7EA8ACFB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Obtenez un CQPM par la voie de la VAE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72FE6F-9A2C-75AB-B866-739892B6A837}"/>
              </a:ext>
            </a:extLst>
          </p:cNvPr>
          <p:cNvSpPr txBox="1"/>
          <p:nvPr/>
        </p:nvSpPr>
        <p:spPr>
          <a:xfrm>
            <a:off x="82296" y="1053401"/>
            <a:ext cx="8065008" cy="2828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La VAE est un dispositif permettant à chacun de faire valider ses compétences professionnelles afin d'obtenir une certification.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La VAE vous offre la possibilité de prouver votre expertise et d'accéder à de nouvelles opportunités professionnelles. 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Elle consiste en une démarche individuelle ou collective, permettant à un candidat de prouver qu'il maîtrise les compétences requises pour exercer un métier et ainsi obtenir une certification. 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Le CQPM certifie vos compétences professionnelles pour la qualification que vous souhaitez obtenir, il vous assure une reconnaissance professionnelle et sociale au plan national par les entreprises de la branche métallurgie.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Un candidat peut prendre la décision de valider un ou plusieurs blocs de compétences en fonction de son parcours de formation et de ses acquis professionnels.</a:t>
            </a:r>
            <a:endParaRPr lang="fr-FR" sz="12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55B9A-F2BF-75A7-2770-CC7514E5AE50}"/>
              </a:ext>
            </a:extLst>
          </p:cNvPr>
          <p:cNvSpPr/>
          <p:nvPr/>
        </p:nvSpPr>
        <p:spPr>
          <a:xfrm>
            <a:off x="5513832" y="3713942"/>
            <a:ext cx="6678168" cy="548640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Trebuchet MS" panose="020B0603020202020204" pitchFamily="34" charset="0"/>
              </a:rPr>
              <a:t>Suis-je concerné(e)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7A345F-4D48-4459-09E0-EEB65E49528C}"/>
              </a:ext>
            </a:extLst>
          </p:cNvPr>
          <p:cNvSpPr txBox="1"/>
          <p:nvPr/>
        </p:nvSpPr>
        <p:spPr>
          <a:xfrm>
            <a:off x="5448300" y="4262582"/>
            <a:ext cx="6743700" cy="2274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Trebuchet MS" panose="020B0603020202020204" pitchFamily="34" charset="0"/>
              </a:rPr>
              <a:t>Quel que soit votre âge, votre nationalité, votre statut et votre niveau de formation, vous justifiez d’une expérience professionnelle, même de courte durée ; en continue ou non ; en rapport direct avec la certification visée. </a:t>
            </a: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Trebuchet MS" panose="020B0603020202020204" pitchFamily="34" charset="0"/>
              </a:rPr>
              <a:t>Les expériences suivantes sont prises en compte 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Activité professionnelle salariée ou non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Bénévolat ou volontariat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Mandat électoral local ou une fonction élective locale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Trebuchet MS" panose="020B0603020202020204" pitchFamily="34" charset="0"/>
              </a:rPr>
              <a:t>Participation à des activités associatives </a:t>
            </a:r>
          </a:p>
        </p:txBody>
      </p:sp>
    </p:spTree>
    <p:extLst>
      <p:ext uri="{BB962C8B-B14F-4D97-AF65-F5344CB8AC3E}">
        <p14:creationId xmlns:p14="http://schemas.microsoft.com/office/powerpoint/2010/main" val="177101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590430-2697-E59B-306F-B1F1B888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91" y="1246370"/>
            <a:ext cx="3362794" cy="100026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9EF5380-D52B-45F3-9447-520DA10A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avantages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7803EB-9A4E-9D47-FB7D-4AE401F48C72}"/>
              </a:ext>
            </a:extLst>
          </p:cNvPr>
          <p:cNvSpPr txBox="1"/>
          <p:nvPr/>
        </p:nvSpPr>
        <p:spPr>
          <a:xfrm>
            <a:off x="749808" y="2063756"/>
            <a:ext cx="5971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Envisager une nouvelle voie d’orientation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La reconnaissance de ses compétences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Sécuriser un parcours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Pérenniser son emploi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Préparer une mobilité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Se prémunir du chômage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Une reprise d’études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Le passage d’un concours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AEB354-9D77-183D-CDFD-6A940DF9D8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1149" y="3316854"/>
            <a:ext cx="3086531" cy="10193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BD45C23-18C9-DB18-E9E9-07DBF795D411}"/>
              </a:ext>
            </a:extLst>
          </p:cNvPr>
          <p:cNvSpPr txBox="1"/>
          <p:nvPr/>
        </p:nvSpPr>
        <p:spPr>
          <a:xfrm>
            <a:off x="5635084" y="3975160"/>
            <a:ext cx="6471572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50"/>
              </a:lnSpc>
              <a:buNone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Un outil stratégique de gestion des RH et de la qualité </a:t>
            </a:r>
          </a:p>
          <a:p>
            <a:pPr marL="285750" indent="-285750">
              <a:lnSpc>
                <a:spcPts val="315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Participer à la gestion des compétences </a:t>
            </a:r>
            <a:endParaRPr lang="fr-F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Mettre en cohérence les niveaux de certifications avec les postes occupés et répondre aux normes qualités </a:t>
            </a:r>
            <a:endParaRPr lang="fr-F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Réduire la durée et les coûts de formation du personnel </a:t>
            </a:r>
            <a:endParaRPr lang="fr-F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Repérer les potentiels chez les salariés </a:t>
            </a:r>
            <a:endParaRPr lang="fr-F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Valoriser le capital humain dans un contexte de transmission d’entreprise </a:t>
            </a:r>
            <a:endParaRPr lang="fr-FR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Fidéliser le personnel </a:t>
            </a:r>
            <a:endParaRPr lang="fr-FR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5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A8A1-6683-8356-9A31-A3A4F0FE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3771D3-F51E-B36A-0684-3E09C46A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Objectifs pédagogiques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1C6544-00DD-999D-95E2-9530C79F716B}"/>
              </a:ext>
            </a:extLst>
          </p:cNvPr>
          <p:cNvSpPr txBox="1"/>
          <p:nvPr/>
        </p:nvSpPr>
        <p:spPr>
          <a:xfrm>
            <a:off x="82296" y="1053401"/>
            <a:ext cx="806500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Trebuchet MS" panose="020B0603020202020204" pitchFamily="34" charset="0"/>
              </a:rPr>
              <a:t>A l’issue de l’accompagnement, le candidat doit savoir 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Rédiger les motivations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Sélectionner les activités à retenir pour la rédaction du dossier d’expériences en cohérence avec le référentiel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Décrire et rédiger les situations de travail significatives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Elaborer un mémoire (selon le niveau du CQP à valider) 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r-FR" sz="1600" dirty="0">
                <a:latin typeface="Trebuchet MS" panose="020B0603020202020204" pitchFamily="34" charset="0"/>
              </a:rPr>
              <a:t>Définir un plan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r-FR" sz="1600" dirty="0">
                <a:latin typeface="Trebuchet MS" panose="020B0603020202020204" pitchFamily="34" charset="0"/>
              </a:rPr>
              <a:t>Rédiger l’introduction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r-FR" sz="1600" dirty="0">
                <a:latin typeface="Trebuchet MS" panose="020B0603020202020204" pitchFamily="34" charset="0"/>
              </a:rPr>
              <a:t>Rédiger le mémoire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r-FR" sz="1600" dirty="0">
                <a:latin typeface="Trebuchet MS" panose="020B0603020202020204" pitchFamily="34" charset="0"/>
              </a:rPr>
              <a:t>Mettre en forme les annexes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Réaliser un PowerPoint (selon le niveau du CQP à valider)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Réussir son oral blanc (selon le niveau du CQP à valider)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E93A5-6472-1F44-D1B0-0E1C8B491F9C}"/>
              </a:ext>
            </a:extLst>
          </p:cNvPr>
          <p:cNvSpPr/>
          <p:nvPr/>
        </p:nvSpPr>
        <p:spPr>
          <a:xfrm>
            <a:off x="5513832" y="4161944"/>
            <a:ext cx="6678168" cy="548640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Trebuchet MS" panose="020B0603020202020204" pitchFamily="34" charset="0"/>
              </a:rPr>
              <a:t>Objectifs de l’accompagnement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3C1BF5-D335-6887-9F43-375AC697A765}"/>
              </a:ext>
            </a:extLst>
          </p:cNvPr>
          <p:cNvSpPr txBox="1"/>
          <p:nvPr/>
        </p:nvSpPr>
        <p:spPr>
          <a:xfrm>
            <a:off x="5513832" y="4927436"/>
            <a:ext cx="60944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Guider le candidat tout au long de son parcours de 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Apporter une expertise et un appui méthodologique pour l’exploration de l’expérience</a:t>
            </a:r>
            <a:br>
              <a:rPr lang="fr-FR" sz="1600" b="0" i="0" dirty="0">
                <a:effectLst/>
                <a:latin typeface="Trebuchet MS" panose="020B0603020202020204" pitchFamily="34" charset="0"/>
              </a:rPr>
            </a:br>
            <a:r>
              <a:rPr lang="fr-FR" sz="1600" b="0" i="0" dirty="0">
                <a:effectLst/>
                <a:latin typeface="Trebuchet MS" panose="020B0603020202020204" pitchFamily="34" charset="0"/>
              </a:rPr>
              <a:t>et le choix des situations de travail significatives.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effectLst/>
                <a:latin typeface="Trebuchet MS" panose="020B0603020202020204" pitchFamily="34" charset="0"/>
              </a:rPr>
              <a:t>Préparer le candidat à l’évaluation du jury.</a:t>
            </a:r>
          </a:p>
        </p:txBody>
      </p:sp>
    </p:spTree>
    <p:extLst>
      <p:ext uri="{BB962C8B-B14F-4D97-AF65-F5344CB8AC3E}">
        <p14:creationId xmlns:p14="http://schemas.microsoft.com/office/powerpoint/2010/main" val="215657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EA2A-2C19-98BF-7709-3AD77859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38D2309-E386-7DD1-0C48-730FF3B6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Modalités et délais d’accès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823DBB-053D-D368-CC33-B14BB37FD841}"/>
              </a:ext>
            </a:extLst>
          </p:cNvPr>
          <p:cNvSpPr txBox="1"/>
          <p:nvPr/>
        </p:nvSpPr>
        <p:spPr>
          <a:xfrm>
            <a:off x="82296" y="1053401"/>
            <a:ext cx="11786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Après réception de votre candidature via le portail France 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Proposition d’un RDV sous 12 jours ouvrés pour valider votre demande et </a:t>
            </a:r>
            <a:r>
              <a:rPr lang="fr-FR" sz="1600" dirty="0" err="1">
                <a:latin typeface="Trebuchet MS" panose="020B0603020202020204" pitchFamily="34" charset="0"/>
              </a:rPr>
              <a:t>co-construire</a:t>
            </a:r>
            <a:r>
              <a:rPr lang="fr-FR" sz="1600" dirty="0">
                <a:latin typeface="Trebuchet MS" panose="020B0603020202020204" pitchFamily="34" charset="0"/>
              </a:rPr>
              <a:t> un planning de rendez-vous (modulable selon vos disponibilités)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E2FDC-CC6E-22BC-D439-8FCB76530F06}"/>
              </a:ext>
            </a:extLst>
          </p:cNvPr>
          <p:cNvSpPr/>
          <p:nvPr/>
        </p:nvSpPr>
        <p:spPr>
          <a:xfrm>
            <a:off x="5513832" y="2321725"/>
            <a:ext cx="6678168" cy="548640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Trebuchet MS" panose="020B0603020202020204" pitchFamily="34" charset="0"/>
              </a:rPr>
              <a:t>Durée de l’accompagnement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605464-2609-D2B8-C410-02194EDA1605}"/>
              </a:ext>
            </a:extLst>
          </p:cNvPr>
          <p:cNvSpPr txBox="1"/>
          <p:nvPr/>
        </p:nvSpPr>
        <p:spPr>
          <a:xfrm>
            <a:off x="5513832" y="3143505"/>
            <a:ext cx="6094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La durée globale du parcours est de 6 à 12 mois. Le nombre d’heure est variable en fonction des besoins du candidat et du certificat choisi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Pour un CQP de niveau 3 : 10 heures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Pour un CQP de niveau 4 à 6 : 24 heures maximum</a:t>
            </a:r>
          </a:p>
          <a:p>
            <a:endParaRPr lang="fr-FR" sz="1600" dirty="0"/>
          </a:p>
        </p:txBody>
      </p:sp>
      <p:pic>
        <p:nvPicPr>
          <p:cNvPr id="9" name="Image 8" descr="Une image contenant personne, intérieur, mur, Immeuble de bureaux&#10;&#10;Le contenu généré par l’IA peut être incorrect.">
            <a:extLst>
              <a:ext uri="{FF2B5EF4-FFF2-40B4-BE49-F238E27FC236}">
                <a16:creationId xmlns:a16="http://schemas.microsoft.com/office/drawing/2014/main" id="{98CA1AEB-B4D7-AAC8-C3E8-3B6779356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" y="3143505"/>
            <a:ext cx="3571495" cy="238099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754C86-55FB-C9D2-E817-4B020AC5145F}"/>
              </a:ext>
            </a:extLst>
          </p:cNvPr>
          <p:cNvSpPr/>
          <p:nvPr/>
        </p:nvSpPr>
        <p:spPr>
          <a:xfrm>
            <a:off x="5513832" y="4888141"/>
            <a:ext cx="6678168" cy="548640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Trebuchet MS" panose="020B0603020202020204" pitchFamily="34" charset="0"/>
              </a:rPr>
              <a:t>Tarifs de l’accompagnement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809303-EF01-673B-3A4F-9CC9323B4FFA}"/>
              </a:ext>
            </a:extLst>
          </p:cNvPr>
          <p:cNvSpPr txBox="1"/>
          <p:nvPr/>
        </p:nvSpPr>
        <p:spPr>
          <a:xfrm>
            <a:off x="5513832" y="580984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De 750€ HT à 1800€ HT soit 900€ TTC à 2160€ TTC</a:t>
            </a:r>
          </a:p>
          <a:p>
            <a:r>
              <a:rPr lang="fr-FR" sz="1600" dirty="0"/>
              <a:t>(+ frais de certification : 500€ TTC)</a:t>
            </a:r>
          </a:p>
        </p:txBody>
      </p:sp>
    </p:spTree>
    <p:extLst>
      <p:ext uri="{BB962C8B-B14F-4D97-AF65-F5344CB8AC3E}">
        <p14:creationId xmlns:p14="http://schemas.microsoft.com/office/powerpoint/2010/main" val="13739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E082-A6DC-C97F-1CEA-B5B0006F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11896A-DD51-52C0-4244-BB21E0C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Méthode pédagogique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457A06-AA6B-E3C6-9F48-E0E0CC2C02E9}"/>
              </a:ext>
            </a:extLst>
          </p:cNvPr>
          <p:cNvSpPr txBox="1"/>
          <p:nvPr/>
        </p:nvSpPr>
        <p:spPr>
          <a:xfrm>
            <a:off x="82296" y="1053401"/>
            <a:ext cx="11786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Accompagnement individualisé en présentiel et / ou en distanciel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 cas de problème de connexion lors de l'accompagnement à distance, vous pouvez directement contacter la personne avec qui vous avez rendez-vous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Entretiens individuels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Ateliers collectifs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Travaux personnels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Référentiel de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Dossier de faisabilité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Dossier d’expérience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2274C-0B2B-FBE3-BD51-282E3AA03759}"/>
              </a:ext>
            </a:extLst>
          </p:cNvPr>
          <p:cNvSpPr/>
          <p:nvPr/>
        </p:nvSpPr>
        <p:spPr>
          <a:xfrm>
            <a:off x="5513832" y="3096445"/>
            <a:ext cx="6678168" cy="548640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Trebuchet MS" panose="020B0603020202020204" pitchFamily="34" charset="0"/>
              </a:rPr>
              <a:t>Moyen et outils pédagogiques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E118C4-E3E4-D39A-5904-02665BFEA870}"/>
              </a:ext>
            </a:extLst>
          </p:cNvPr>
          <p:cNvSpPr txBox="1"/>
          <p:nvPr/>
        </p:nvSpPr>
        <p:spPr>
          <a:xfrm>
            <a:off x="5440680" y="3988717"/>
            <a:ext cx="6678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Feuilles de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Livret d’accueil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Guide de ressources documentaires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Bureau pour la réalisation des entretiens individuels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Salle de formation équipé de PC portable pour les ateliers thématiques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Supports méthodologiques et de technique d’écriture</a:t>
            </a:r>
          </a:p>
        </p:txBody>
      </p:sp>
      <p:pic>
        <p:nvPicPr>
          <p:cNvPr id="6" name="Image 5" descr="Une image contenant personne, habits, texte, intérieur&#10;&#10;Le contenu généré par l’IA peut être incorrect.">
            <a:extLst>
              <a:ext uri="{FF2B5EF4-FFF2-40B4-BE49-F238E27FC236}">
                <a16:creationId xmlns:a16="http://schemas.microsoft.com/office/drawing/2014/main" id="{2532C72F-6200-2F49-C142-B12015323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2" y="3940194"/>
            <a:ext cx="3309594" cy="186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1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6336-315D-F026-E6B0-AD21568BB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B9230A-9D80-BDF1-0369-043A3A69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Modalités pédagogiques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6AF223-0EB3-932C-7FBA-2F4C19BEDED1}"/>
              </a:ext>
            </a:extLst>
          </p:cNvPr>
          <p:cNvSpPr txBox="1"/>
          <p:nvPr/>
        </p:nvSpPr>
        <p:spPr>
          <a:xfrm>
            <a:off x="64008" y="1176511"/>
            <a:ext cx="11786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rendez-vous sont effectués dans 1 bureau (équipé d’un ordinateur avec un accès internet), respectant la confidentialité des échanges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ateliers thématiques sont réalisés dans une salle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Pour toute personne en situation de handicap repéré au préalable, adaptation de la méthode pédagogique (selon un outil “Guide Handicap et formation”)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Entretiens d’accompagnement pour évaluer, guider, orienter et soutenir le candidat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B5B16-80C3-E560-CB19-B4590A4AFC38}"/>
              </a:ext>
            </a:extLst>
          </p:cNvPr>
          <p:cNvSpPr/>
          <p:nvPr/>
        </p:nvSpPr>
        <p:spPr>
          <a:xfrm>
            <a:off x="5239512" y="3043018"/>
            <a:ext cx="6952488" cy="733453"/>
          </a:xfrm>
          <a:prstGeom prst="rect">
            <a:avLst/>
          </a:prstGeom>
          <a:solidFill>
            <a:srgbClr val="F6872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Trebuchet MS" panose="020B0603020202020204" pitchFamily="34" charset="0"/>
              </a:rPr>
              <a:t>Modalités de suivi pédagogique et d’évaluation des acquis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37B846-7A61-2666-5574-F11B86373C5A}"/>
              </a:ext>
            </a:extLst>
          </p:cNvPr>
          <p:cNvSpPr txBox="1"/>
          <p:nvPr/>
        </p:nvSpPr>
        <p:spPr>
          <a:xfrm>
            <a:off x="5239512" y="3988717"/>
            <a:ext cx="68793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Feuille de présence et de suivi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Questionnaire d’évaluation de la prestation d’accompagnement VAE à mi-parcours et en fin de parcours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Entretien post VAE en cas de non-validation ou de validation partielle.</a:t>
            </a:r>
          </a:p>
          <a:p>
            <a:endParaRPr lang="fr-FR" sz="1600" dirty="0"/>
          </a:p>
          <a:p>
            <a:r>
              <a:rPr lang="fr-FR" sz="1600" dirty="0"/>
              <a:t>Plusieurs moyens sont mobilisés pour valider les acquis du candidat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L’entretien avec le 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Dossier d'expérience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Mémoire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Mise en situation professionnelle</a:t>
            </a:r>
          </a:p>
        </p:txBody>
      </p:sp>
      <p:pic>
        <p:nvPicPr>
          <p:cNvPr id="6" name="Image 5" descr="Une image contenant personne, habits, mur, Visage humain&#10;&#10;Le contenu généré par l’IA peut être incorrect.">
            <a:extLst>
              <a:ext uri="{FF2B5EF4-FFF2-40B4-BE49-F238E27FC236}">
                <a16:creationId xmlns:a16="http://schemas.microsoft.com/office/drawing/2014/main" id="{0A1FD952-AE3F-CE36-515A-59221BC7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" y="3429001"/>
            <a:ext cx="3379471" cy="239942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21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C8D09BA-A30B-FDCC-CDA0-8C3D46EF78A9}"/>
              </a:ext>
            </a:extLst>
          </p:cNvPr>
          <p:cNvSpPr txBox="1"/>
          <p:nvPr/>
        </p:nvSpPr>
        <p:spPr>
          <a:xfrm>
            <a:off x="157734" y="1764114"/>
            <a:ext cx="4798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fr-F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Toutes les modalités de réalisation des actions, ainsi que l’accès aux locaux sont accessibles pour les personnes en situation de handicap. (</a:t>
            </a:r>
            <a:r>
              <a:rPr lang="fr-F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cf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plaquette)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algn="just" rtl="0">
              <a:buNone/>
            </a:pPr>
            <a:r>
              <a:rPr lang="fr-F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L'accessibilité au PSH est identifiée lors du RDV d’information puis mise en place dès la conception du planning personnalisé. Nos consultantes s’appuient sur notre “</a:t>
            </a:r>
            <a:r>
              <a:rPr lang="fr-FR" sz="12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Guide Handicap et formation”.</a:t>
            </a:r>
            <a:endParaRPr lang="fr-FR" sz="120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A8EECA-5553-3075-E28F-67C56AD6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4925" y="1009217"/>
            <a:ext cx="2337811" cy="6535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270737E-1CEC-378F-B3E5-F02F826D6ED7}"/>
              </a:ext>
            </a:extLst>
          </p:cNvPr>
          <p:cNvSpPr txBox="1"/>
          <p:nvPr/>
        </p:nvSpPr>
        <p:spPr>
          <a:xfrm>
            <a:off x="7674102" y="1902000"/>
            <a:ext cx="3252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Plan de développement des compétences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Congés VAE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Compte personnel de formation</a:t>
            </a:r>
            <a:endParaRPr lang="fr-FR" sz="1200" dirty="0">
              <a:latin typeface="Trebuchet MS" panose="020B0603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323D4D-36D2-BB18-CAA1-502F62BDA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9226" y="1117782"/>
            <a:ext cx="1619819" cy="64633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98DF8D0-F70B-1146-C742-4E141D65B0D6}"/>
              </a:ext>
            </a:extLst>
          </p:cNvPr>
          <p:cNvSpPr txBox="1"/>
          <p:nvPr/>
        </p:nvSpPr>
        <p:spPr>
          <a:xfrm>
            <a:off x="157734" y="3735764"/>
            <a:ext cx="47983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dirty="0">
                <a:latin typeface="Trebuchet MS" panose="020B0603020202020204" pitchFamily="34" charset="0"/>
              </a:rPr>
              <a:t>La</a:t>
            </a:r>
            <a:r>
              <a:rPr lang="fr-FR" sz="1200" b="0" i="0" dirty="0">
                <a:effectLst/>
                <a:latin typeface="Trebuchet MS" panose="020B0603020202020204" pitchFamily="34" charset="0"/>
              </a:rPr>
              <a:t> déontologie implique de respecter certaines règles et principes éthiques lors du processus de la VAE :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Confidentialité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Neutralité des évaluateurs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Transparence vis à vis du candidat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Pluralité des regards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Confidentialité des résultats 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Professionnalisme</a:t>
            </a:r>
            <a:endParaRPr lang="fr-FR" sz="1200" dirty="0">
              <a:latin typeface="Trebuchet MS" panose="020B0603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742984D-7BDA-3080-6BCE-DA6367CBA8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7390" y="3053961"/>
            <a:ext cx="1624016" cy="59339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5094DD3-17DA-C97E-6487-028F41DFC4BC}"/>
              </a:ext>
            </a:extLst>
          </p:cNvPr>
          <p:cNvSpPr txBox="1"/>
          <p:nvPr/>
        </p:nvSpPr>
        <p:spPr>
          <a:xfrm>
            <a:off x="7500366" y="3733929"/>
            <a:ext cx="4215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effectLst/>
                <a:latin typeface="Trebuchet MS" panose="020B0603020202020204" pitchFamily="34" charset="0"/>
              </a:rPr>
              <a:t>Décret n° 2002-615 du 26 avril 2002 pris pour l'application de l'article 900-1 du code du travail et des articles L. 335-5 et L. 335-6 du code de l'éducation relatif à la validation des acquis de l'expérience pour la délivrance d'une certification professionnelle.)</a:t>
            </a:r>
            <a:endParaRPr lang="fr-FR" sz="1200" dirty="0">
              <a:latin typeface="Trebuchet MS" panose="020B0603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7E67FCF-0FCC-9291-B18C-26F3A37127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6073" y="3053961"/>
            <a:ext cx="1926124" cy="5459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D6F4572-ABB9-A13B-9C54-2F9352E793D5}"/>
              </a:ext>
            </a:extLst>
          </p:cNvPr>
          <p:cNvSpPr txBox="1"/>
          <p:nvPr/>
        </p:nvSpPr>
        <p:spPr>
          <a:xfrm>
            <a:off x="3711766" y="5520913"/>
            <a:ext cx="4973362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Plusieurs moyens sont mobilisés pour valider les acquis du candidat : </a:t>
            </a:r>
            <a:endParaRPr lang="fr-FR" sz="1200" dirty="0">
              <a:effectLst/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L’entretien avec le jury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Dossier d’expérience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Mémoire professionnel</a:t>
            </a:r>
            <a:endParaRPr lang="fr-FR" sz="1200" dirty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Trebuchet MS" panose="020B0603020202020204" pitchFamily="34" charset="0"/>
              </a:rPr>
              <a:t>Mise en situation professionnelle</a:t>
            </a:r>
            <a:endParaRPr lang="fr-FR" sz="1200" dirty="0">
              <a:latin typeface="Trebuchet MS" panose="020B0603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FAC61B6-8F2C-4FF6-D07B-4518738C7D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2141" y="4811383"/>
            <a:ext cx="2061580" cy="582454"/>
          </a:xfrm>
          <a:prstGeom prst="rect">
            <a:avLst/>
          </a:prstGeom>
        </p:spPr>
      </p:pic>
      <p:sp>
        <p:nvSpPr>
          <p:cNvPr id="25" name="Titre 2">
            <a:extLst>
              <a:ext uri="{FF2B5EF4-FFF2-40B4-BE49-F238E27FC236}">
                <a16:creationId xmlns:a16="http://schemas.microsoft.com/office/drawing/2014/main" id="{18E165D0-0501-4530-96BB-E2AB87E0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7225"/>
            <a:ext cx="6821424" cy="472440"/>
          </a:xfrm>
        </p:spPr>
        <p:txBody>
          <a:bodyPr/>
          <a:lstStyle/>
          <a:p>
            <a:r>
              <a:rPr lang="fr-FR" dirty="0">
                <a:latin typeface="Trebuchet MS" panose="020B0603020202020204" pitchFamily="34" charset="0"/>
              </a:rPr>
              <a:t>Modalités générales</a:t>
            </a:r>
          </a:p>
        </p:txBody>
      </p:sp>
    </p:spTree>
    <p:extLst>
      <p:ext uri="{BB962C8B-B14F-4D97-AF65-F5344CB8AC3E}">
        <p14:creationId xmlns:p14="http://schemas.microsoft.com/office/powerpoint/2010/main" val="96948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5A50F3-6439-1BED-ECA2-7D021FDA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de la VAE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AAEE55-1C24-C397-4FC8-AD79C2C5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14" y="1241800"/>
            <a:ext cx="5789974" cy="52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3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4e093-0c2d-4abf-bbe2-ec6b3be4130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298E26F193244B3811E442D707A16" ma:contentTypeVersion="10" ma:contentTypeDescription="Create a new document." ma:contentTypeScope="" ma:versionID="519289b9c66781bc1921c45f4620af64">
  <xsd:schema xmlns:xsd="http://www.w3.org/2001/XMLSchema" xmlns:xs="http://www.w3.org/2001/XMLSchema" xmlns:p="http://schemas.microsoft.com/office/2006/metadata/properties" xmlns:ns2="40f4e093-0c2d-4abf-bbe2-ec6b3be4130d" targetNamespace="http://schemas.microsoft.com/office/2006/metadata/properties" ma:root="true" ma:fieldsID="f500d0507ff2c4fb3a157e64fd868719" ns2:_="">
    <xsd:import namespace="40f4e093-0c2d-4abf-bbe2-ec6b3be41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4e093-0c2d-4abf-bbe2-ec6b3be41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b9edaf-5ac3-439e-b8aa-bdbdf39c3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FC82B-42DE-4433-8284-781BDFCC7E85}">
  <ds:schemaRefs>
    <ds:schemaRef ds:uri="http://schemas.microsoft.com/office/2006/documentManagement/types"/>
    <ds:schemaRef ds:uri="http://purl.org/dc/elements/1.1/"/>
    <ds:schemaRef ds:uri="http://www.w3.org/XML/1998/namespace"/>
    <ds:schemaRef ds:uri="40f4e093-0c2d-4abf-bbe2-ec6b3be4130d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7E30E74-3D1C-4FE2-8F66-7673B3EF0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39A20-51C9-435D-996B-B85F0C31C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4e093-0c2d-4abf-bbe2-ec6b3be41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1524</Words>
  <Application>Microsoft Office PowerPoint</Application>
  <PresentationFormat>Grand écran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Courier New</vt:lpstr>
      <vt:lpstr>Roboto</vt:lpstr>
      <vt:lpstr>Roboto </vt:lpstr>
      <vt:lpstr>Trebuchet MS</vt:lpstr>
      <vt:lpstr>Thème Office</vt:lpstr>
      <vt:lpstr>La VAE Validation des Acquis de l’Expérience </vt:lpstr>
      <vt:lpstr>Obtenez un CQPM par la voie de la VAE</vt:lpstr>
      <vt:lpstr>Les avantages</vt:lpstr>
      <vt:lpstr>Objectifs pédagogiques</vt:lpstr>
      <vt:lpstr>Modalités et délais d’accès</vt:lpstr>
      <vt:lpstr>Méthode pédagogique</vt:lpstr>
      <vt:lpstr>Modalités pédagogiques</vt:lpstr>
      <vt:lpstr>Modalités générales</vt:lpstr>
      <vt:lpstr>Processus de la VAE</vt:lpstr>
      <vt:lpstr>Dossier de faisabilité</vt:lpstr>
      <vt:lpstr>Processus de demande d’éligibilité</vt:lpstr>
      <vt:lpstr>Dossier d’expérience</vt:lpstr>
      <vt:lpstr>Préparation à l’examen </vt:lpstr>
      <vt:lpstr>Passage devant le jury</vt:lpstr>
      <vt:lpstr>Résultat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Adrien THOMAS</dc:creator>
  <cp:lastModifiedBy>Mélissa DELISEE</cp:lastModifiedBy>
  <cp:revision>3</cp:revision>
  <cp:lastPrinted>2025-07-03T12:10:38Z</cp:lastPrinted>
  <dcterms:created xsi:type="dcterms:W3CDTF">2025-04-01T13:57:44Z</dcterms:created>
  <dcterms:modified xsi:type="dcterms:W3CDTF">2025-12-15T15:15:36Z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0x0101005AC298E26F193244B3811E442D707A16</vt:lpwstr>
  </property>
  <property fmtid="{D5CDD505-2E9C-101B-9397-08002B2CF9AE}" pid="3" name="MediaServiceImageTags">
    <vt:lpwstr/>
  </property>
</Properties>
</file>